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8288000" cy="10287000"/>
  <p:notesSz cx="6858000" cy="9144000"/>
  <p:embeddedFontLst>
    <p:embeddedFont>
      <p:font typeface="Open Sauce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Agrandir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23CB1F">
                    <a:alpha val="89000"/>
                  </a:srgbClr>
                </a:gs>
                <a:gs pos="100000">
                  <a:srgbClr val="26B259">
                    <a:alpha val="89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489337" y="2850723"/>
            <a:ext cx="3309326" cy="1997991"/>
          </a:xfrm>
          <a:custGeom>
            <a:avLst/>
            <a:gdLst/>
            <a:ahLst/>
            <a:cxnLst/>
            <a:rect l="l" t="t" r="r" b="b"/>
            <a:pathLst>
              <a:path w="3309326" h="1997991">
                <a:moveTo>
                  <a:pt x="0" y="0"/>
                </a:moveTo>
                <a:lnTo>
                  <a:pt x="3309326" y="0"/>
                </a:lnTo>
                <a:lnTo>
                  <a:pt x="3309326" y="1997991"/>
                </a:lnTo>
                <a:lnTo>
                  <a:pt x="0" y="1997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27623" y="4067664"/>
            <a:ext cx="13232755" cy="325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3"/>
              </a:lnSpc>
              <a:spcBef>
                <a:spcPct val="0"/>
              </a:spcBef>
            </a:pPr>
            <a:r>
              <a:rPr lang="en-US" sz="16252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</a:t>
            </a:r>
          </a:p>
        </p:txBody>
      </p:sp>
      <p:sp>
        <p:nvSpPr>
          <p:cNvPr id="8" name="Freeform 8"/>
          <p:cNvSpPr/>
          <p:nvPr/>
        </p:nvSpPr>
        <p:spPr>
          <a:xfrm>
            <a:off x="895802" y="836052"/>
            <a:ext cx="599569" cy="361987"/>
          </a:xfrm>
          <a:custGeom>
            <a:avLst/>
            <a:gdLst/>
            <a:ahLst/>
            <a:cxnLst/>
            <a:rect l="l" t="t" r="r" b="b"/>
            <a:pathLst>
              <a:path w="599569" h="361987">
                <a:moveTo>
                  <a:pt x="0" y="0"/>
                </a:moveTo>
                <a:lnTo>
                  <a:pt x="599569" y="0"/>
                </a:lnTo>
                <a:lnTo>
                  <a:pt x="599569" y="361987"/>
                </a:lnTo>
                <a:lnTo>
                  <a:pt x="0" y="361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19199" y="815563"/>
            <a:ext cx="4712014" cy="37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  <a:spcBef>
                <a:spcPct val="0"/>
              </a:spcBef>
            </a:pPr>
            <a:r>
              <a:rPr lang="en-US" sz="188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4945B-243B-E642-B7D7-575D94C805D4}"/>
              </a:ext>
            </a:extLst>
          </p:cNvPr>
          <p:cNvSpPr txBox="1"/>
          <p:nvPr/>
        </p:nvSpPr>
        <p:spPr>
          <a:xfrm>
            <a:off x="5105400" y="82677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Team name : Synapse </a:t>
            </a:r>
            <a:r>
              <a:rPr lang="en-IN" sz="4400" dirty="0" smtClean="0">
                <a:solidFill>
                  <a:schemeClr val="bg1"/>
                </a:solidFill>
              </a:rPr>
              <a:t>Quad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7463" y="7453286"/>
            <a:ext cx="18635463" cy="3086100"/>
            <a:chOff x="0" y="0"/>
            <a:chExt cx="490810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8105" cy="812800"/>
            </a:xfrm>
            <a:custGeom>
              <a:avLst/>
              <a:gdLst/>
              <a:ahLst/>
              <a:cxnLst/>
              <a:rect l="l" t="t" r="r" b="b"/>
              <a:pathLst>
                <a:path w="4908105" h="812800">
                  <a:moveTo>
                    <a:pt x="0" y="0"/>
                  </a:moveTo>
                  <a:lnTo>
                    <a:pt x="4908105" y="0"/>
                  </a:lnTo>
                  <a:lnTo>
                    <a:pt x="49081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CB1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908106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05667" y="-102870"/>
            <a:ext cx="7458705" cy="10389870"/>
            <a:chOff x="0" y="0"/>
            <a:chExt cx="1155549" cy="16096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5549" cy="1609663"/>
            </a:xfrm>
            <a:custGeom>
              <a:avLst/>
              <a:gdLst/>
              <a:ahLst/>
              <a:cxnLst/>
              <a:rect l="l" t="t" r="r" b="b"/>
              <a:pathLst>
                <a:path w="1155549" h="1609663">
                  <a:moveTo>
                    <a:pt x="0" y="0"/>
                  </a:moveTo>
                  <a:lnTo>
                    <a:pt x="1155549" y="0"/>
                  </a:lnTo>
                  <a:lnTo>
                    <a:pt x="1155549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54539" r="-5453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895802" y="836052"/>
            <a:ext cx="599569" cy="361987"/>
          </a:xfrm>
          <a:custGeom>
            <a:avLst/>
            <a:gdLst/>
            <a:ahLst/>
            <a:cxnLst/>
            <a:rect l="l" t="t" r="r" b="b"/>
            <a:pathLst>
              <a:path w="599569" h="361987">
                <a:moveTo>
                  <a:pt x="0" y="0"/>
                </a:moveTo>
                <a:lnTo>
                  <a:pt x="599569" y="0"/>
                </a:lnTo>
                <a:lnTo>
                  <a:pt x="599569" y="361987"/>
                </a:lnTo>
                <a:lnTo>
                  <a:pt x="0" y="361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19199" y="4509701"/>
            <a:ext cx="10903149" cy="4230175"/>
            <a:chOff x="0" y="0"/>
            <a:chExt cx="2871611" cy="1114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71611" cy="1114120"/>
            </a:xfrm>
            <a:custGeom>
              <a:avLst/>
              <a:gdLst/>
              <a:ahLst/>
              <a:cxnLst/>
              <a:rect l="l" t="t" r="r" b="b"/>
              <a:pathLst>
                <a:path w="2871611" h="1114120">
                  <a:moveTo>
                    <a:pt x="50414" y="0"/>
                  </a:moveTo>
                  <a:lnTo>
                    <a:pt x="2821197" y="0"/>
                  </a:lnTo>
                  <a:cubicBezTo>
                    <a:pt x="2849040" y="0"/>
                    <a:pt x="2871611" y="22571"/>
                    <a:pt x="2871611" y="50414"/>
                  </a:cubicBezTo>
                  <a:lnTo>
                    <a:pt x="2871611" y="1063706"/>
                  </a:lnTo>
                  <a:cubicBezTo>
                    <a:pt x="2871611" y="1077076"/>
                    <a:pt x="2866300" y="1089899"/>
                    <a:pt x="2856845" y="1099354"/>
                  </a:cubicBezTo>
                  <a:cubicBezTo>
                    <a:pt x="2847391" y="1108809"/>
                    <a:pt x="2834568" y="1114120"/>
                    <a:pt x="2821197" y="1114120"/>
                  </a:cubicBezTo>
                  <a:lnTo>
                    <a:pt x="50414" y="1114120"/>
                  </a:lnTo>
                  <a:cubicBezTo>
                    <a:pt x="22571" y="1114120"/>
                    <a:pt x="0" y="1091549"/>
                    <a:pt x="0" y="1063706"/>
                  </a:cubicBezTo>
                  <a:lnTo>
                    <a:pt x="0" y="50414"/>
                  </a:lnTo>
                  <a:cubicBezTo>
                    <a:pt x="0" y="22571"/>
                    <a:pt x="22571" y="0"/>
                    <a:pt x="50414" y="0"/>
                  </a:cubicBezTo>
                  <a:close/>
                </a:path>
              </a:pathLst>
            </a:custGeom>
            <a:solidFill>
              <a:srgbClr val="FFFB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871611" cy="1199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19199" y="815563"/>
            <a:ext cx="4712014" cy="37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  <a:spcBef>
                <a:spcPct val="0"/>
              </a:spcBef>
            </a:pPr>
            <a:r>
              <a:rPr lang="en-US" sz="188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0340" y="1796896"/>
            <a:ext cx="9101746" cy="224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50"/>
              </a:lnSpc>
              <a:spcBef>
                <a:spcPct val="0"/>
              </a:spcBef>
            </a:pPr>
            <a:r>
              <a:rPr lang="en-US" sz="11178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Our Mission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35879" y="5350344"/>
            <a:ext cx="8669787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Vision: To revolutionize agriculture with transparent, tech-driven solutions that empower farmers.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Mission: Provide secure transactions, AI-powered insights, and a direct-to-consumer marketplace for sustainable farming growth.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026444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02644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C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802" y="836052"/>
            <a:ext cx="599569" cy="361987"/>
          </a:xfrm>
          <a:custGeom>
            <a:avLst/>
            <a:gdLst/>
            <a:ahLst/>
            <a:cxnLst/>
            <a:rect l="l" t="t" r="r" b="b"/>
            <a:pathLst>
              <a:path w="599569" h="361987">
                <a:moveTo>
                  <a:pt x="0" y="0"/>
                </a:moveTo>
                <a:lnTo>
                  <a:pt x="599569" y="0"/>
                </a:lnTo>
                <a:lnTo>
                  <a:pt x="599569" y="361987"/>
                </a:lnTo>
                <a:lnTo>
                  <a:pt x="0" y="36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2929" y="0"/>
            <a:ext cx="7735071" cy="10287000"/>
            <a:chOff x="0" y="0"/>
            <a:chExt cx="203722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7220" cy="2709333"/>
            </a:xfrm>
            <a:custGeom>
              <a:avLst/>
              <a:gdLst/>
              <a:ahLst/>
              <a:cxnLst/>
              <a:rect l="l" t="t" r="r" b="b"/>
              <a:pathLst>
                <a:path w="2037220" h="2709333">
                  <a:moveTo>
                    <a:pt x="0" y="0"/>
                  </a:moveTo>
                  <a:lnTo>
                    <a:pt x="2037220" y="0"/>
                  </a:lnTo>
                  <a:lnTo>
                    <a:pt x="20372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C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037220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7610241"/>
            <a:ext cx="18288000" cy="2676759"/>
            <a:chOff x="0" y="0"/>
            <a:chExt cx="4816593" cy="704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04990"/>
            </a:xfrm>
            <a:custGeom>
              <a:avLst/>
              <a:gdLst/>
              <a:ahLst/>
              <a:cxnLst/>
              <a:rect l="l" t="t" r="r" b="b"/>
              <a:pathLst>
                <a:path w="4816592" h="704990">
                  <a:moveTo>
                    <a:pt x="0" y="0"/>
                  </a:moveTo>
                  <a:lnTo>
                    <a:pt x="4816592" y="0"/>
                  </a:lnTo>
                  <a:lnTo>
                    <a:pt x="4816592" y="704990"/>
                  </a:lnTo>
                  <a:lnTo>
                    <a:pt x="0" y="704990"/>
                  </a:lnTo>
                  <a:close/>
                </a:path>
              </a:pathLst>
            </a:custGeom>
            <a:solidFill>
              <a:srgbClr val="0264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4816593" cy="790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19199" y="815563"/>
            <a:ext cx="4712014" cy="37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  <a:spcBef>
                <a:spcPct val="0"/>
              </a:spcBef>
            </a:pPr>
            <a:r>
              <a:rPr lang="en-US" sz="188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5371" y="2109156"/>
            <a:ext cx="9555944" cy="324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45"/>
              </a:lnSpc>
            </a:pPr>
            <a:r>
              <a:rPr lang="en-US" sz="10697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14687" y="1704066"/>
            <a:ext cx="5211554" cy="417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Challenges Faced by Farmers: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Unfair pricing due to middlemen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Lack of access to real-time market insights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Financial insecurity and cash dependency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Limited digital literacy and advisory services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02644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802" y="836052"/>
            <a:ext cx="599569" cy="361987"/>
          </a:xfrm>
          <a:custGeom>
            <a:avLst/>
            <a:gdLst/>
            <a:ahLst/>
            <a:cxnLst/>
            <a:rect l="l" t="t" r="r" b="b"/>
            <a:pathLst>
              <a:path w="599569" h="361987">
                <a:moveTo>
                  <a:pt x="0" y="0"/>
                </a:moveTo>
                <a:lnTo>
                  <a:pt x="599569" y="0"/>
                </a:lnTo>
                <a:lnTo>
                  <a:pt x="599569" y="361987"/>
                </a:lnTo>
                <a:lnTo>
                  <a:pt x="0" y="36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672114"/>
            <a:ext cx="18288000" cy="3614886"/>
            <a:chOff x="0" y="0"/>
            <a:chExt cx="4816593" cy="9520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952069"/>
            </a:xfrm>
            <a:custGeom>
              <a:avLst/>
              <a:gdLst/>
              <a:ahLst/>
              <a:cxnLst/>
              <a:rect l="l" t="t" r="r" b="b"/>
              <a:pathLst>
                <a:path w="4816592" h="952069">
                  <a:moveTo>
                    <a:pt x="0" y="0"/>
                  </a:moveTo>
                  <a:lnTo>
                    <a:pt x="4816592" y="0"/>
                  </a:lnTo>
                  <a:lnTo>
                    <a:pt x="4816592" y="952069"/>
                  </a:lnTo>
                  <a:lnTo>
                    <a:pt x="0" y="952069"/>
                  </a:lnTo>
                  <a:close/>
                </a:path>
              </a:pathLst>
            </a:custGeom>
            <a:solidFill>
              <a:srgbClr val="23CB1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816593" cy="1037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5587" y="4557379"/>
            <a:ext cx="15709709" cy="4182497"/>
            <a:chOff x="0" y="0"/>
            <a:chExt cx="4137536" cy="11015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7537" cy="1101563"/>
            </a:xfrm>
            <a:custGeom>
              <a:avLst/>
              <a:gdLst/>
              <a:ahLst/>
              <a:cxnLst/>
              <a:rect l="l" t="t" r="r" b="b"/>
              <a:pathLst>
                <a:path w="4137537" h="1101563">
                  <a:moveTo>
                    <a:pt x="34990" y="0"/>
                  </a:moveTo>
                  <a:lnTo>
                    <a:pt x="4102547" y="0"/>
                  </a:lnTo>
                  <a:cubicBezTo>
                    <a:pt x="4121871" y="0"/>
                    <a:pt x="4137537" y="15665"/>
                    <a:pt x="4137537" y="34990"/>
                  </a:cubicBezTo>
                  <a:lnTo>
                    <a:pt x="4137537" y="1066573"/>
                  </a:lnTo>
                  <a:cubicBezTo>
                    <a:pt x="4137537" y="1085898"/>
                    <a:pt x="4121871" y="1101563"/>
                    <a:pt x="4102547" y="1101563"/>
                  </a:cubicBezTo>
                  <a:lnTo>
                    <a:pt x="34990" y="1101563"/>
                  </a:lnTo>
                  <a:cubicBezTo>
                    <a:pt x="15665" y="1101563"/>
                    <a:pt x="0" y="1085898"/>
                    <a:pt x="0" y="1066573"/>
                  </a:cubicBezTo>
                  <a:lnTo>
                    <a:pt x="0" y="34990"/>
                  </a:lnTo>
                  <a:cubicBezTo>
                    <a:pt x="0" y="15665"/>
                    <a:pt x="15665" y="0"/>
                    <a:pt x="34990" y="0"/>
                  </a:cubicBezTo>
                  <a:close/>
                </a:path>
              </a:pathLst>
            </a:custGeom>
            <a:solidFill>
              <a:srgbClr val="FFFBC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4137536" cy="1187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101343" y="0"/>
            <a:ext cx="1186657" cy="1186657"/>
            <a:chOff x="0" y="0"/>
            <a:chExt cx="312535" cy="3125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2535" cy="312535"/>
            </a:xfrm>
            <a:custGeom>
              <a:avLst/>
              <a:gdLst/>
              <a:ahLst/>
              <a:cxnLst/>
              <a:rect l="l" t="t" r="r" b="b"/>
              <a:pathLst>
                <a:path w="312535" h="312535">
                  <a:moveTo>
                    <a:pt x="0" y="0"/>
                  </a:moveTo>
                  <a:lnTo>
                    <a:pt x="312535" y="0"/>
                  </a:lnTo>
                  <a:lnTo>
                    <a:pt x="312535" y="312535"/>
                  </a:lnTo>
                  <a:lnTo>
                    <a:pt x="0" y="312535"/>
                  </a:lnTo>
                  <a:close/>
                </a:path>
              </a:pathLst>
            </a:custGeom>
            <a:solidFill>
              <a:srgbClr val="FFE5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312535" cy="398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9199" y="815563"/>
            <a:ext cx="4712014" cy="37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  <a:spcBef>
                <a:spcPct val="0"/>
              </a:spcBef>
            </a:pPr>
            <a:r>
              <a:rPr lang="en-US" sz="188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0237" y="2073368"/>
            <a:ext cx="14947526" cy="170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5"/>
              </a:lnSpc>
            </a:pPr>
            <a:r>
              <a:rPr lang="en-US" sz="9826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0495" y="5092244"/>
            <a:ext cx="14527268" cy="31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297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✅ Tech-Enabled Transparency: Blockchain for secure payments</a:t>
            </a:r>
          </a:p>
          <a:p>
            <a:pPr algn="just">
              <a:lnSpc>
                <a:spcPts val="4170"/>
              </a:lnSpc>
            </a:pPr>
            <a:r>
              <a:rPr lang="en-US" sz="297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✅ AI Smart Assistance: Voice-based chatbot in regional languages</a:t>
            </a:r>
          </a:p>
          <a:p>
            <a:pPr algn="just">
              <a:lnSpc>
                <a:spcPts val="4170"/>
              </a:lnSpc>
            </a:pPr>
            <a:r>
              <a:rPr lang="en-US" sz="297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✅ Direct Marketplace: Eliminating middlemen for better profits</a:t>
            </a:r>
          </a:p>
          <a:p>
            <a:pPr algn="just">
              <a:lnSpc>
                <a:spcPts val="4170"/>
              </a:lnSpc>
            </a:pPr>
            <a:r>
              <a:rPr lang="en-US" sz="297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✅ Data-Driven Insights: Market trends and weather forecasts</a:t>
            </a:r>
          </a:p>
          <a:p>
            <a:pPr algn="just">
              <a:lnSpc>
                <a:spcPts val="4170"/>
              </a:lnSpc>
            </a:pPr>
            <a:r>
              <a:rPr lang="en-US" sz="297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✅ Financial Inclusion: Secure digital payment options</a:t>
            </a:r>
          </a:p>
          <a:p>
            <a:pPr algn="just">
              <a:lnSpc>
                <a:spcPts val="4170"/>
              </a:lnSpc>
              <a:spcBef>
                <a:spcPct val="0"/>
              </a:spcBef>
            </a:pPr>
            <a:endParaRPr lang="en-US" sz="2978">
              <a:solidFill>
                <a:srgbClr val="02644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C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7463" y="7453286"/>
            <a:ext cx="18635463" cy="3086100"/>
            <a:chOff x="0" y="0"/>
            <a:chExt cx="490810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8105" cy="812800"/>
            </a:xfrm>
            <a:custGeom>
              <a:avLst/>
              <a:gdLst/>
              <a:ahLst/>
              <a:cxnLst/>
              <a:rect l="l" t="t" r="r" b="b"/>
              <a:pathLst>
                <a:path w="4908105" h="812800">
                  <a:moveTo>
                    <a:pt x="0" y="0"/>
                  </a:moveTo>
                  <a:lnTo>
                    <a:pt x="4908105" y="0"/>
                  </a:lnTo>
                  <a:lnTo>
                    <a:pt x="49081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26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908106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02870"/>
            <a:ext cx="7458705" cy="7556156"/>
            <a:chOff x="0" y="0"/>
            <a:chExt cx="1155549" cy="1170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5549" cy="1170646"/>
            </a:xfrm>
            <a:custGeom>
              <a:avLst/>
              <a:gdLst/>
              <a:ahLst/>
              <a:cxnLst/>
              <a:rect l="l" t="t" r="r" b="b"/>
              <a:pathLst>
                <a:path w="1155549" h="1170646">
                  <a:moveTo>
                    <a:pt x="0" y="0"/>
                  </a:moveTo>
                  <a:lnTo>
                    <a:pt x="1155549" y="0"/>
                  </a:lnTo>
                  <a:lnTo>
                    <a:pt x="1155549" y="1170646"/>
                  </a:lnTo>
                  <a:lnTo>
                    <a:pt x="0" y="1170646"/>
                  </a:lnTo>
                  <a:close/>
                </a:path>
              </a:pathLst>
            </a:custGeom>
            <a:blipFill>
              <a:blip r:embed="rId2"/>
              <a:stretch>
                <a:fillRect l="-25885" r="-2588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895802" y="836052"/>
            <a:ext cx="599569" cy="361987"/>
          </a:xfrm>
          <a:custGeom>
            <a:avLst/>
            <a:gdLst/>
            <a:ahLst/>
            <a:cxnLst/>
            <a:rect l="l" t="t" r="r" b="b"/>
            <a:pathLst>
              <a:path w="599569" h="361987">
                <a:moveTo>
                  <a:pt x="0" y="0"/>
                </a:moveTo>
                <a:lnTo>
                  <a:pt x="599569" y="0"/>
                </a:lnTo>
                <a:lnTo>
                  <a:pt x="599569" y="361987"/>
                </a:lnTo>
                <a:lnTo>
                  <a:pt x="0" y="361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852581" y="5901300"/>
            <a:ext cx="12052714" cy="3103971"/>
            <a:chOff x="0" y="0"/>
            <a:chExt cx="3174377" cy="8175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4377" cy="817507"/>
            </a:xfrm>
            <a:custGeom>
              <a:avLst/>
              <a:gdLst/>
              <a:ahLst/>
              <a:cxnLst/>
              <a:rect l="l" t="t" r="r" b="b"/>
              <a:pathLst>
                <a:path w="3174377" h="817507">
                  <a:moveTo>
                    <a:pt x="45606" y="0"/>
                  </a:moveTo>
                  <a:lnTo>
                    <a:pt x="3128771" y="0"/>
                  </a:lnTo>
                  <a:cubicBezTo>
                    <a:pt x="3153959" y="0"/>
                    <a:pt x="3174377" y="20419"/>
                    <a:pt x="3174377" y="45606"/>
                  </a:cubicBezTo>
                  <a:lnTo>
                    <a:pt x="3174377" y="771901"/>
                  </a:lnTo>
                  <a:cubicBezTo>
                    <a:pt x="3174377" y="783996"/>
                    <a:pt x="3169572" y="795596"/>
                    <a:pt x="3161020" y="804149"/>
                  </a:cubicBezTo>
                  <a:cubicBezTo>
                    <a:pt x="3152467" y="812702"/>
                    <a:pt x="3140867" y="817507"/>
                    <a:pt x="3128771" y="817507"/>
                  </a:cubicBezTo>
                  <a:lnTo>
                    <a:pt x="45606" y="817507"/>
                  </a:lnTo>
                  <a:cubicBezTo>
                    <a:pt x="20419" y="817507"/>
                    <a:pt x="0" y="797088"/>
                    <a:pt x="0" y="771901"/>
                  </a:cubicBezTo>
                  <a:lnTo>
                    <a:pt x="0" y="45606"/>
                  </a:lnTo>
                  <a:cubicBezTo>
                    <a:pt x="0" y="20419"/>
                    <a:pt x="20419" y="0"/>
                    <a:pt x="45606" y="0"/>
                  </a:cubicBezTo>
                  <a:close/>
                </a:path>
              </a:pathLst>
            </a:custGeom>
            <a:solidFill>
              <a:srgbClr val="FFFB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3174377" cy="9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01343" y="0"/>
            <a:ext cx="1186657" cy="1186657"/>
            <a:chOff x="0" y="0"/>
            <a:chExt cx="312535" cy="3125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2535" cy="312535"/>
            </a:xfrm>
            <a:custGeom>
              <a:avLst/>
              <a:gdLst/>
              <a:ahLst/>
              <a:cxnLst/>
              <a:rect l="l" t="t" r="r" b="b"/>
              <a:pathLst>
                <a:path w="312535" h="312535">
                  <a:moveTo>
                    <a:pt x="0" y="0"/>
                  </a:moveTo>
                  <a:lnTo>
                    <a:pt x="312535" y="0"/>
                  </a:lnTo>
                  <a:lnTo>
                    <a:pt x="312535" y="312535"/>
                  </a:lnTo>
                  <a:lnTo>
                    <a:pt x="0" y="312535"/>
                  </a:lnTo>
                  <a:close/>
                </a:path>
              </a:pathLst>
            </a:custGeom>
            <a:solidFill>
              <a:srgbClr val="FFE5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312535" cy="398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19199" y="815563"/>
            <a:ext cx="4712014" cy="37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  <a:spcBef>
                <a:spcPct val="0"/>
              </a:spcBef>
            </a:pPr>
            <a:r>
              <a:rPr lang="en-US" sz="188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96653" y="1254495"/>
            <a:ext cx="9162647" cy="299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63"/>
              </a:lnSpc>
            </a:pPr>
            <a:r>
              <a:rPr lang="en-US" sz="952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Prototype Demonstration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76940" y="5601413"/>
            <a:ext cx="13412237" cy="364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8"/>
              </a:lnSpc>
            </a:pPr>
            <a:endParaRPr/>
          </a:p>
          <a:p>
            <a:pPr algn="just">
              <a:lnSpc>
                <a:spcPts val="4198"/>
              </a:lnSpc>
            </a:pPr>
            <a:r>
              <a:rPr lang="en-US" sz="299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🎯 Real-time weather &amp; pricing updates</a:t>
            </a:r>
          </a:p>
          <a:p>
            <a:pPr algn="just">
              <a:lnSpc>
                <a:spcPts val="4198"/>
              </a:lnSpc>
            </a:pPr>
            <a:r>
              <a:rPr lang="en-US" sz="299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📱 Mobile-friendly, easy-to-use interface</a:t>
            </a:r>
          </a:p>
          <a:p>
            <a:pPr algn="just">
              <a:lnSpc>
                <a:spcPts val="4198"/>
              </a:lnSpc>
            </a:pPr>
            <a:r>
              <a:rPr lang="en-US" sz="299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🔗 Blockchain-based escrow transactions</a:t>
            </a:r>
          </a:p>
          <a:p>
            <a:pPr algn="just">
              <a:lnSpc>
                <a:spcPts val="4198"/>
              </a:lnSpc>
            </a:pPr>
            <a:r>
              <a:rPr lang="en-US" sz="299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🤖 AI-powered chatbot for farming guidance</a:t>
            </a:r>
          </a:p>
          <a:p>
            <a:pPr algn="just">
              <a:lnSpc>
                <a:spcPts val="4198"/>
              </a:lnSpc>
            </a:pPr>
            <a:r>
              <a:rPr lang="en-US" sz="2998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⚡ Scalable for large user bases</a:t>
            </a:r>
          </a:p>
          <a:p>
            <a:pPr algn="just">
              <a:lnSpc>
                <a:spcPts val="4198"/>
              </a:lnSpc>
              <a:spcBef>
                <a:spcPct val="0"/>
              </a:spcBef>
            </a:pPr>
            <a:endParaRPr lang="en-US" sz="2998">
              <a:solidFill>
                <a:srgbClr val="02644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802" y="836052"/>
            <a:ext cx="599569" cy="361987"/>
          </a:xfrm>
          <a:custGeom>
            <a:avLst/>
            <a:gdLst/>
            <a:ahLst/>
            <a:cxnLst/>
            <a:rect l="l" t="t" r="r" b="b"/>
            <a:pathLst>
              <a:path w="599569" h="361987">
                <a:moveTo>
                  <a:pt x="0" y="0"/>
                </a:moveTo>
                <a:lnTo>
                  <a:pt x="599569" y="0"/>
                </a:lnTo>
                <a:lnTo>
                  <a:pt x="599569" y="361987"/>
                </a:lnTo>
                <a:lnTo>
                  <a:pt x="0" y="36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19199" y="815563"/>
            <a:ext cx="4712014" cy="37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  <a:spcBef>
                <a:spcPct val="0"/>
              </a:spcBef>
            </a:pPr>
            <a:r>
              <a:rPr lang="en-US" sz="188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4157" y="1951577"/>
            <a:ext cx="10539686" cy="279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0"/>
              </a:lnSpc>
            </a:pPr>
            <a:r>
              <a:rPr lang="en-US" sz="891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Business Model &amp; Revenue Streams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6672114"/>
            <a:ext cx="18288000" cy="3614886"/>
            <a:chOff x="0" y="0"/>
            <a:chExt cx="4816593" cy="9520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952069"/>
            </a:xfrm>
            <a:custGeom>
              <a:avLst/>
              <a:gdLst/>
              <a:ahLst/>
              <a:cxnLst/>
              <a:rect l="l" t="t" r="r" b="b"/>
              <a:pathLst>
                <a:path w="4816592" h="952069">
                  <a:moveTo>
                    <a:pt x="0" y="0"/>
                  </a:moveTo>
                  <a:lnTo>
                    <a:pt x="4816592" y="0"/>
                  </a:lnTo>
                  <a:lnTo>
                    <a:pt x="4816592" y="952069"/>
                  </a:lnTo>
                  <a:lnTo>
                    <a:pt x="0" y="952069"/>
                  </a:lnTo>
                  <a:close/>
                </a:path>
              </a:pathLst>
            </a:custGeom>
            <a:solidFill>
              <a:srgbClr val="23CB1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816593" cy="1037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17643" y="5143500"/>
            <a:ext cx="12052714" cy="3677280"/>
            <a:chOff x="0" y="0"/>
            <a:chExt cx="3174377" cy="96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4377" cy="968502"/>
            </a:xfrm>
            <a:custGeom>
              <a:avLst/>
              <a:gdLst/>
              <a:ahLst/>
              <a:cxnLst/>
              <a:rect l="l" t="t" r="r" b="b"/>
              <a:pathLst>
                <a:path w="3174377" h="968502">
                  <a:moveTo>
                    <a:pt x="45606" y="0"/>
                  </a:moveTo>
                  <a:lnTo>
                    <a:pt x="3128771" y="0"/>
                  </a:lnTo>
                  <a:cubicBezTo>
                    <a:pt x="3153959" y="0"/>
                    <a:pt x="3174377" y="20419"/>
                    <a:pt x="3174377" y="45606"/>
                  </a:cubicBezTo>
                  <a:lnTo>
                    <a:pt x="3174377" y="922896"/>
                  </a:lnTo>
                  <a:cubicBezTo>
                    <a:pt x="3174377" y="934991"/>
                    <a:pt x="3169572" y="946591"/>
                    <a:pt x="3161020" y="955144"/>
                  </a:cubicBezTo>
                  <a:cubicBezTo>
                    <a:pt x="3152467" y="963697"/>
                    <a:pt x="3140867" y="968502"/>
                    <a:pt x="3128771" y="968502"/>
                  </a:cubicBezTo>
                  <a:lnTo>
                    <a:pt x="45606" y="968502"/>
                  </a:lnTo>
                  <a:cubicBezTo>
                    <a:pt x="20419" y="968502"/>
                    <a:pt x="0" y="948083"/>
                    <a:pt x="0" y="922896"/>
                  </a:cubicBezTo>
                  <a:lnTo>
                    <a:pt x="0" y="45606"/>
                  </a:lnTo>
                  <a:cubicBezTo>
                    <a:pt x="0" y="20419"/>
                    <a:pt x="20419" y="0"/>
                    <a:pt x="45606" y="0"/>
                  </a:cubicBezTo>
                  <a:close/>
                </a:path>
              </a:pathLst>
            </a:custGeom>
            <a:solidFill>
              <a:srgbClr val="FFFB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3174377" cy="1054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01343" y="0"/>
            <a:ext cx="1186657" cy="1186657"/>
            <a:chOff x="0" y="0"/>
            <a:chExt cx="312535" cy="3125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2535" cy="312535"/>
            </a:xfrm>
            <a:custGeom>
              <a:avLst/>
              <a:gdLst/>
              <a:ahLst/>
              <a:cxnLst/>
              <a:rect l="l" t="t" r="r" b="b"/>
              <a:pathLst>
                <a:path w="312535" h="312535">
                  <a:moveTo>
                    <a:pt x="0" y="0"/>
                  </a:moveTo>
                  <a:lnTo>
                    <a:pt x="312535" y="0"/>
                  </a:lnTo>
                  <a:lnTo>
                    <a:pt x="312535" y="312535"/>
                  </a:lnTo>
                  <a:lnTo>
                    <a:pt x="0" y="312535"/>
                  </a:lnTo>
                  <a:close/>
                </a:path>
              </a:pathLst>
            </a:custGeom>
            <a:solidFill>
              <a:srgbClr val="FFE5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312535" cy="398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5485457"/>
            <a:ext cx="1186657" cy="1186657"/>
            <a:chOff x="0" y="0"/>
            <a:chExt cx="312535" cy="3125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2535" cy="312535"/>
            </a:xfrm>
            <a:custGeom>
              <a:avLst/>
              <a:gdLst/>
              <a:ahLst/>
              <a:cxnLst/>
              <a:rect l="l" t="t" r="r" b="b"/>
              <a:pathLst>
                <a:path w="312535" h="312535">
                  <a:moveTo>
                    <a:pt x="0" y="0"/>
                  </a:moveTo>
                  <a:lnTo>
                    <a:pt x="312535" y="0"/>
                  </a:lnTo>
                  <a:lnTo>
                    <a:pt x="312535" y="312535"/>
                  </a:lnTo>
                  <a:lnTo>
                    <a:pt x="0" y="312535"/>
                  </a:lnTo>
                  <a:close/>
                </a:path>
              </a:pathLst>
            </a:custGeom>
            <a:solidFill>
              <a:srgbClr val="FFE5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312535" cy="398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975206" y="5504952"/>
            <a:ext cx="13867106" cy="288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836" lvl="1" indent="-357418" algn="l">
              <a:lnSpc>
                <a:spcPts val="4635"/>
              </a:lnSpc>
              <a:buFont typeface="Arial"/>
              <a:buChar char="•"/>
            </a:pPr>
            <a:r>
              <a:rPr lang="en-US" sz="3310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Subscription plans for premium insights</a:t>
            </a:r>
          </a:p>
          <a:p>
            <a:pPr marL="714836" lvl="1" indent="-357418" algn="l">
              <a:lnSpc>
                <a:spcPts val="4635"/>
              </a:lnSpc>
              <a:buFont typeface="Arial"/>
              <a:buChar char="•"/>
            </a:pPr>
            <a:r>
              <a:rPr lang="en-US" sz="3310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Transaction fees on secure payments</a:t>
            </a:r>
          </a:p>
          <a:p>
            <a:pPr marL="714836" lvl="1" indent="-357418" algn="l">
              <a:lnSpc>
                <a:spcPts val="4635"/>
              </a:lnSpc>
              <a:buFont typeface="Arial"/>
              <a:buChar char="•"/>
            </a:pPr>
            <a:r>
              <a:rPr lang="en-US" sz="3310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Government and institutional partnerships</a:t>
            </a:r>
          </a:p>
          <a:p>
            <a:pPr marL="714836" lvl="1" indent="-357418" algn="l">
              <a:lnSpc>
                <a:spcPts val="4635"/>
              </a:lnSpc>
              <a:buFont typeface="Arial"/>
              <a:buChar char="•"/>
            </a:pPr>
            <a:r>
              <a:rPr lang="en-US" sz="3310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AI-powered advisory service packages</a:t>
            </a:r>
          </a:p>
          <a:p>
            <a:pPr algn="l">
              <a:lnSpc>
                <a:spcPts val="4635"/>
              </a:lnSpc>
            </a:pPr>
            <a:endParaRPr lang="en-US" sz="3310">
              <a:solidFill>
                <a:srgbClr val="02644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802" y="836052"/>
            <a:ext cx="599569" cy="361987"/>
          </a:xfrm>
          <a:custGeom>
            <a:avLst/>
            <a:gdLst/>
            <a:ahLst/>
            <a:cxnLst/>
            <a:rect l="l" t="t" r="r" b="b"/>
            <a:pathLst>
              <a:path w="599569" h="361987">
                <a:moveTo>
                  <a:pt x="0" y="0"/>
                </a:moveTo>
                <a:lnTo>
                  <a:pt x="599569" y="0"/>
                </a:lnTo>
                <a:lnTo>
                  <a:pt x="599569" y="361987"/>
                </a:lnTo>
                <a:lnTo>
                  <a:pt x="0" y="36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19787" y="0"/>
            <a:ext cx="6068213" cy="7610241"/>
            <a:chOff x="0" y="0"/>
            <a:chExt cx="940125" cy="1179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0125" cy="1179026"/>
            </a:xfrm>
            <a:custGeom>
              <a:avLst/>
              <a:gdLst/>
              <a:ahLst/>
              <a:cxnLst/>
              <a:rect l="l" t="t" r="r" b="b"/>
              <a:pathLst>
                <a:path w="940125" h="1179026">
                  <a:moveTo>
                    <a:pt x="0" y="0"/>
                  </a:moveTo>
                  <a:lnTo>
                    <a:pt x="940125" y="0"/>
                  </a:lnTo>
                  <a:lnTo>
                    <a:pt x="940125" y="1179026"/>
                  </a:lnTo>
                  <a:lnTo>
                    <a:pt x="0" y="1179026"/>
                  </a:lnTo>
                  <a:close/>
                </a:path>
              </a:pathLst>
            </a:custGeom>
            <a:blipFill>
              <a:blip r:embed="rId4"/>
              <a:stretch>
                <a:fillRect l="-61476" r="-6147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7610241"/>
            <a:ext cx="18288000" cy="2676759"/>
            <a:chOff x="0" y="0"/>
            <a:chExt cx="4816593" cy="704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704990"/>
            </a:xfrm>
            <a:custGeom>
              <a:avLst/>
              <a:gdLst/>
              <a:ahLst/>
              <a:cxnLst/>
              <a:rect l="l" t="t" r="r" b="b"/>
              <a:pathLst>
                <a:path w="4816592" h="704990">
                  <a:moveTo>
                    <a:pt x="0" y="0"/>
                  </a:moveTo>
                  <a:lnTo>
                    <a:pt x="4816592" y="0"/>
                  </a:lnTo>
                  <a:lnTo>
                    <a:pt x="4816592" y="704990"/>
                  </a:lnTo>
                  <a:lnTo>
                    <a:pt x="0" y="704990"/>
                  </a:lnTo>
                  <a:close/>
                </a:path>
              </a:pathLst>
            </a:custGeom>
            <a:solidFill>
              <a:srgbClr val="23CB1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816593" cy="790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195306"/>
            <a:ext cx="4939586" cy="4062994"/>
            <a:chOff x="0" y="0"/>
            <a:chExt cx="1300961" cy="10700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0961" cy="1070089"/>
            </a:xfrm>
            <a:custGeom>
              <a:avLst/>
              <a:gdLst/>
              <a:ahLst/>
              <a:cxnLst/>
              <a:rect l="l" t="t" r="r" b="b"/>
              <a:pathLst>
                <a:path w="1300961" h="1070089">
                  <a:moveTo>
                    <a:pt x="111280" y="0"/>
                  </a:moveTo>
                  <a:lnTo>
                    <a:pt x="1189681" y="0"/>
                  </a:lnTo>
                  <a:cubicBezTo>
                    <a:pt x="1251139" y="0"/>
                    <a:pt x="1300961" y="49822"/>
                    <a:pt x="1300961" y="111280"/>
                  </a:cubicBezTo>
                  <a:lnTo>
                    <a:pt x="1300961" y="958809"/>
                  </a:lnTo>
                  <a:cubicBezTo>
                    <a:pt x="1300961" y="1020267"/>
                    <a:pt x="1251139" y="1070089"/>
                    <a:pt x="1189681" y="1070089"/>
                  </a:cubicBezTo>
                  <a:lnTo>
                    <a:pt x="111280" y="1070089"/>
                  </a:lnTo>
                  <a:cubicBezTo>
                    <a:pt x="49822" y="1070089"/>
                    <a:pt x="0" y="1020267"/>
                    <a:pt x="0" y="958809"/>
                  </a:cubicBezTo>
                  <a:lnTo>
                    <a:pt x="0" y="111280"/>
                  </a:lnTo>
                  <a:cubicBezTo>
                    <a:pt x="0" y="49822"/>
                    <a:pt x="49822" y="0"/>
                    <a:pt x="111280" y="0"/>
                  </a:cubicBezTo>
                  <a:close/>
                </a:path>
              </a:pathLst>
            </a:custGeom>
            <a:solidFill>
              <a:srgbClr val="FFFB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300961" cy="1155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92125" y="5490739"/>
            <a:ext cx="9655324" cy="3249137"/>
            <a:chOff x="0" y="0"/>
            <a:chExt cx="2542966" cy="8557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2966" cy="855740"/>
            </a:xfrm>
            <a:custGeom>
              <a:avLst/>
              <a:gdLst/>
              <a:ahLst/>
              <a:cxnLst/>
              <a:rect l="l" t="t" r="r" b="b"/>
              <a:pathLst>
                <a:path w="2542966" h="855740">
                  <a:moveTo>
                    <a:pt x="56930" y="0"/>
                  </a:moveTo>
                  <a:lnTo>
                    <a:pt x="2486036" y="0"/>
                  </a:lnTo>
                  <a:cubicBezTo>
                    <a:pt x="2501135" y="0"/>
                    <a:pt x="2515615" y="5998"/>
                    <a:pt x="2526292" y="16674"/>
                  </a:cubicBezTo>
                  <a:cubicBezTo>
                    <a:pt x="2536968" y="27351"/>
                    <a:pt x="2542966" y="41831"/>
                    <a:pt x="2542966" y="56930"/>
                  </a:cubicBezTo>
                  <a:lnTo>
                    <a:pt x="2542966" y="798810"/>
                  </a:lnTo>
                  <a:cubicBezTo>
                    <a:pt x="2542966" y="830252"/>
                    <a:pt x="2517478" y="855740"/>
                    <a:pt x="2486036" y="855740"/>
                  </a:cubicBezTo>
                  <a:lnTo>
                    <a:pt x="56930" y="855740"/>
                  </a:lnTo>
                  <a:cubicBezTo>
                    <a:pt x="25488" y="855740"/>
                    <a:pt x="0" y="830252"/>
                    <a:pt x="0" y="798810"/>
                  </a:cubicBezTo>
                  <a:lnTo>
                    <a:pt x="0" y="56930"/>
                  </a:lnTo>
                  <a:cubicBezTo>
                    <a:pt x="0" y="25488"/>
                    <a:pt x="25488" y="0"/>
                    <a:pt x="56930" y="0"/>
                  </a:cubicBezTo>
                  <a:close/>
                </a:path>
              </a:pathLst>
            </a:custGeom>
            <a:solidFill>
              <a:srgbClr val="FFFB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542966" cy="941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101343" y="0"/>
            <a:ext cx="1186657" cy="1186657"/>
            <a:chOff x="0" y="0"/>
            <a:chExt cx="312535" cy="3125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2535" cy="312535"/>
            </a:xfrm>
            <a:custGeom>
              <a:avLst/>
              <a:gdLst/>
              <a:ahLst/>
              <a:cxnLst/>
              <a:rect l="l" t="t" r="r" b="b"/>
              <a:pathLst>
                <a:path w="312535" h="312535">
                  <a:moveTo>
                    <a:pt x="0" y="0"/>
                  </a:moveTo>
                  <a:lnTo>
                    <a:pt x="312535" y="0"/>
                  </a:lnTo>
                  <a:lnTo>
                    <a:pt x="312535" y="312535"/>
                  </a:lnTo>
                  <a:lnTo>
                    <a:pt x="0" y="312535"/>
                  </a:lnTo>
                  <a:close/>
                </a:path>
              </a:pathLst>
            </a:custGeom>
            <a:solidFill>
              <a:srgbClr val="FFE5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312535" cy="398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46599" y="5307505"/>
            <a:ext cx="3703787" cy="3703787"/>
          </a:xfrm>
          <a:custGeom>
            <a:avLst/>
            <a:gdLst/>
            <a:ahLst/>
            <a:cxnLst/>
            <a:rect l="l" t="t" r="r" b="b"/>
            <a:pathLst>
              <a:path w="3703787" h="3703787">
                <a:moveTo>
                  <a:pt x="0" y="0"/>
                </a:moveTo>
                <a:lnTo>
                  <a:pt x="3703787" y="0"/>
                </a:lnTo>
                <a:lnTo>
                  <a:pt x="3703787" y="3703787"/>
                </a:lnTo>
                <a:lnTo>
                  <a:pt x="0" y="3703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19199" y="815563"/>
            <a:ext cx="4712014" cy="37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  <a:spcBef>
                <a:spcPct val="0"/>
              </a:spcBef>
            </a:pPr>
            <a:r>
              <a:rPr lang="en-US" sz="188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48283" y="5840863"/>
            <a:ext cx="8543007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🔹 AI-Driven: (sitaa)Local language chatbot for easy access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🔹 Data-Backed Decisions: Market trends and pricing insights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🔹 User-Centric Design: Accessible for all literacy levels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26444"/>
                </a:solidFill>
                <a:latin typeface="Open Sauce"/>
                <a:ea typeface="Open Sauce"/>
                <a:cs typeface="Open Sauce"/>
                <a:sym typeface="Open Sauce"/>
              </a:rPr>
              <a:t> Secure &amp; Transparent: Blockchain ensures fair payments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02644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24302" y="1958936"/>
            <a:ext cx="10902201" cy="278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6"/>
              </a:lnSpc>
            </a:pPr>
            <a:r>
              <a:rPr lang="en-US" sz="8853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Competitive Advantage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340352"/>
            <a:ext cx="18288000" cy="3946648"/>
            <a:chOff x="0" y="0"/>
            <a:chExt cx="4816593" cy="10394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39446"/>
            </a:xfrm>
            <a:custGeom>
              <a:avLst/>
              <a:gdLst/>
              <a:ahLst/>
              <a:cxnLst/>
              <a:rect l="l" t="t" r="r" b="b"/>
              <a:pathLst>
                <a:path w="4816592" h="1039446">
                  <a:moveTo>
                    <a:pt x="0" y="0"/>
                  </a:moveTo>
                  <a:lnTo>
                    <a:pt x="4816592" y="0"/>
                  </a:lnTo>
                  <a:lnTo>
                    <a:pt x="4816592" y="1039446"/>
                  </a:lnTo>
                  <a:lnTo>
                    <a:pt x="0" y="1039446"/>
                  </a:lnTo>
                  <a:close/>
                </a:path>
              </a:pathLst>
            </a:custGeom>
            <a:solidFill>
              <a:srgbClr val="FFE5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816593" cy="1125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76186" y="0"/>
            <a:ext cx="10511814" cy="7554969"/>
            <a:chOff x="0" y="0"/>
            <a:chExt cx="2768544" cy="19897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8544" cy="1989786"/>
            </a:xfrm>
            <a:custGeom>
              <a:avLst/>
              <a:gdLst/>
              <a:ahLst/>
              <a:cxnLst/>
              <a:rect l="l" t="t" r="r" b="b"/>
              <a:pathLst>
                <a:path w="2768544" h="1989786">
                  <a:moveTo>
                    <a:pt x="0" y="0"/>
                  </a:moveTo>
                  <a:lnTo>
                    <a:pt x="2768544" y="0"/>
                  </a:lnTo>
                  <a:lnTo>
                    <a:pt x="2768544" y="1989786"/>
                  </a:lnTo>
                  <a:lnTo>
                    <a:pt x="0" y="1989786"/>
                  </a:lnTo>
                  <a:close/>
                </a:path>
              </a:pathLst>
            </a:custGeom>
            <a:solidFill>
              <a:srgbClr val="23CB1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2768544" cy="2075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95802" y="836052"/>
            <a:ext cx="599569" cy="361987"/>
          </a:xfrm>
          <a:custGeom>
            <a:avLst/>
            <a:gdLst/>
            <a:ahLst/>
            <a:cxnLst/>
            <a:rect l="l" t="t" r="r" b="b"/>
            <a:pathLst>
              <a:path w="599569" h="361987">
                <a:moveTo>
                  <a:pt x="0" y="0"/>
                </a:moveTo>
                <a:lnTo>
                  <a:pt x="599569" y="0"/>
                </a:lnTo>
                <a:lnTo>
                  <a:pt x="599569" y="361987"/>
                </a:lnTo>
                <a:lnTo>
                  <a:pt x="0" y="36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19199" y="815563"/>
            <a:ext cx="4712014" cy="37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  <a:spcBef>
                <a:spcPct val="0"/>
              </a:spcBef>
            </a:pPr>
            <a:r>
              <a:rPr lang="en-US" sz="188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AGRICONNECT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76186" y="4753914"/>
            <a:ext cx="10511814" cy="5533086"/>
            <a:chOff x="0" y="0"/>
            <a:chExt cx="2768544" cy="14572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68544" cy="1457274"/>
            </a:xfrm>
            <a:custGeom>
              <a:avLst/>
              <a:gdLst/>
              <a:ahLst/>
              <a:cxnLst/>
              <a:rect l="l" t="t" r="r" b="b"/>
              <a:pathLst>
                <a:path w="2768544" h="1457274">
                  <a:moveTo>
                    <a:pt x="0" y="0"/>
                  </a:moveTo>
                  <a:lnTo>
                    <a:pt x="2768544" y="0"/>
                  </a:lnTo>
                  <a:lnTo>
                    <a:pt x="2768544" y="1457274"/>
                  </a:lnTo>
                  <a:lnTo>
                    <a:pt x="0" y="1457274"/>
                  </a:lnTo>
                  <a:close/>
                </a:path>
              </a:pathLst>
            </a:custGeom>
            <a:solidFill>
              <a:srgbClr val="FFFBC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768544" cy="1542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1042770"/>
            <a:ext cx="8700897" cy="282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1"/>
              </a:lnSpc>
            </a:pPr>
            <a:r>
              <a:rPr lang="en-US" sz="8974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Partnerships &amp; Future Growth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49361" y="6675206"/>
            <a:ext cx="12171457" cy="286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8"/>
              </a:lnSpc>
            </a:pPr>
            <a:r>
              <a:rPr lang="en-US" sz="330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🚀 Next Steps:</a:t>
            </a:r>
          </a:p>
          <a:p>
            <a:pPr marL="713748" lvl="1" indent="-356874" algn="just">
              <a:lnSpc>
                <a:spcPts val="4628"/>
              </a:lnSpc>
              <a:buFont typeface="Arial"/>
              <a:buChar char="•"/>
            </a:pPr>
            <a:r>
              <a:rPr lang="en-US" sz="330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Scaling up the prototype for wider adoption</a:t>
            </a:r>
          </a:p>
          <a:p>
            <a:pPr marL="713748" lvl="1" indent="-356874" algn="just">
              <a:lnSpc>
                <a:spcPts val="4628"/>
              </a:lnSpc>
              <a:buFont typeface="Arial"/>
              <a:buChar char="•"/>
            </a:pPr>
            <a:r>
              <a:rPr lang="en-US" sz="330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Partnering with key stakeholders</a:t>
            </a:r>
          </a:p>
          <a:p>
            <a:pPr marL="713748" lvl="1" indent="-356874" algn="just">
              <a:lnSpc>
                <a:spcPts val="4628"/>
              </a:lnSpc>
              <a:buFont typeface="Arial"/>
              <a:buChar char="•"/>
            </a:pPr>
            <a:r>
              <a:rPr lang="en-US" sz="330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Seeking funding and strategic investments</a:t>
            </a:r>
          </a:p>
          <a:p>
            <a:pPr algn="just">
              <a:lnSpc>
                <a:spcPts val="4628"/>
              </a:lnSpc>
              <a:spcBef>
                <a:spcPct val="0"/>
              </a:spcBef>
            </a:pPr>
            <a:endParaRPr lang="en-US" sz="3305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1342114"/>
            <a:ext cx="7544245" cy="455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80"/>
              </a:lnSpc>
            </a:pPr>
            <a:r>
              <a:rPr lang="en-US" sz="32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🌱 Planned Collaborations:</a:t>
            </a:r>
          </a:p>
          <a:p>
            <a:pPr marL="706422" lvl="1" indent="-353211" algn="just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Government agencies for wider adoption</a:t>
            </a:r>
          </a:p>
          <a:p>
            <a:pPr marL="706422" lvl="1" indent="-353211" algn="just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Agri-tech firms for additional insights</a:t>
            </a:r>
          </a:p>
          <a:p>
            <a:pPr marL="706422" lvl="1" indent="-353211" algn="just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Financial institutions for better digital payment support</a:t>
            </a:r>
          </a:p>
          <a:p>
            <a:pPr algn="just">
              <a:lnSpc>
                <a:spcPts val="4580"/>
              </a:lnSpc>
              <a:spcBef>
                <a:spcPct val="0"/>
              </a:spcBef>
            </a:pPr>
            <a:endParaRPr lang="en-US" sz="3271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9599" y="7673947"/>
            <a:ext cx="6331213" cy="113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3"/>
              </a:lnSpc>
            </a:pPr>
            <a:r>
              <a:rPr lang="en-US" sz="653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Call to Action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263</Words>
  <Application>Microsoft Office PowerPoint</Application>
  <PresentationFormat>Custom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Open Sauce</vt:lpstr>
      <vt:lpstr>Calibri</vt:lpstr>
      <vt:lpstr>Arial</vt:lpstr>
      <vt:lpstr>Agrandir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Agriconnect</dc:title>
  <dc:creator>vinuta hegde</dc:creator>
  <cp:lastModifiedBy>Trishala V</cp:lastModifiedBy>
  <cp:revision>4</cp:revision>
  <dcterms:created xsi:type="dcterms:W3CDTF">2006-08-16T00:00:00Z</dcterms:created>
  <dcterms:modified xsi:type="dcterms:W3CDTF">2025-04-04T21:38:09Z</dcterms:modified>
  <dc:identifier>DAGgYAbZ3tE</dc:identifier>
</cp:coreProperties>
</file>